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ormorant Garamond" panose="020B0604020202020204" charset="0"/>
      <p:regular r:id="rId16"/>
    </p:embeddedFont>
    <p:embeddedFont>
      <p:font typeface="Cormorant Garamond Bold Italics" panose="020B0604020202020204" charset="0"/>
      <p:regular r:id="rId17"/>
    </p:embeddedFont>
    <p:embeddedFont>
      <p:font typeface="Cormorant Garamond Light" panose="020B0604020202020204" charset="0"/>
      <p:regular r:id="rId18"/>
    </p:embeddedFont>
    <p:embeddedFont>
      <p:font typeface="Cormorant Garamond Light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mildevs/" TargetMode="External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51091"/>
            <a:ext cx="7262553" cy="4241651"/>
            <a:chOff x="0" y="0"/>
            <a:chExt cx="9683404" cy="5655535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600"/>
              <a:ext cx="9683404" cy="423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11999">
                  <a:solidFill>
                    <a:srgbClr val="975030"/>
                  </a:solidFill>
                  <a:latin typeface="Cormorant Garamond Light"/>
                </a:rPr>
                <a:t>Pizza Sales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01721"/>
              <a:ext cx="8108346" cy="653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56"/>
                </a:lnSpc>
              </a:pPr>
              <a:r>
                <a:rPr lang="en-US" sz="3556">
                  <a:solidFill>
                    <a:srgbClr val="141414"/>
                  </a:solidFill>
                  <a:latin typeface="Cormorant Garamond Light Italics"/>
                </a:rPr>
                <a:t>Insights from Order Data using SQL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955" r="-339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06064" y="9268095"/>
            <a:ext cx="6081260" cy="66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18"/>
              </a:lnSpc>
            </a:pPr>
            <a:r>
              <a:rPr lang="en-US" sz="3556">
                <a:solidFill>
                  <a:srgbClr val="141414"/>
                </a:solidFill>
                <a:latin typeface="Cormorant Garamond Light Italics"/>
              </a:rPr>
              <a:t>Presented By: Amil Dev 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0781" y="3042308"/>
            <a:ext cx="9398519" cy="3520715"/>
          </a:xfrm>
          <a:custGeom>
            <a:avLst/>
            <a:gdLst/>
            <a:ahLst/>
            <a:cxnLst/>
            <a:rect l="l" t="t" r="r" b="b"/>
            <a:pathLst>
              <a:path w="9398519" h="3520715">
                <a:moveTo>
                  <a:pt x="0" y="0"/>
                </a:moveTo>
                <a:lnTo>
                  <a:pt x="9398519" y="0"/>
                </a:lnTo>
                <a:lnTo>
                  <a:pt x="9398519" y="3520715"/>
                </a:lnTo>
                <a:lnTo>
                  <a:pt x="0" y="3520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60781" y="7186528"/>
            <a:ext cx="9398519" cy="1343007"/>
          </a:xfrm>
          <a:custGeom>
            <a:avLst/>
            <a:gdLst/>
            <a:ahLst/>
            <a:cxnLst/>
            <a:rect l="l" t="t" r="r" b="b"/>
            <a:pathLst>
              <a:path w="9398519" h="1343007">
                <a:moveTo>
                  <a:pt x="0" y="0"/>
                </a:moveTo>
                <a:lnTo>
                  <a:pt x="9398519" y="0"/>
                </a:lnTo>
                <a:lnTo>
                  <a:pt x="9398519" y="1343007"/>
                </a:lnTo>
                <a:lnTo>
                  <a:pt x="0" y="1343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4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406238" y="3569052"/>
            <a:ext cx="15337470" cy="12161418"/>
          </a:xfrm>
          <a:custGeom>
            <a:avLst/>
            <a:gdLst/>
            <a:ahLst/>
            <a:cxnLst/>
            <a:rect l="l" t="t" r="r" b="b"/>
            <a:pathLst>
              <a:path w="15337470" h="12161418">
                <a:moveTo>
                  <a:pt x="0" y="0"/>
                </a:moveTo>
                <a:lnTo>
                  <a:pt x="15337470" y="0"/>
                </a:lnTo>
                <a:lnTo>
                  <a:pt x="15337470" y="12161419"/>
                </a:lnTo>
                <a:lnTo>
                  <a:pt x="0" y="12161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4" r="-1994" b="-2622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647825"/>
            <a:ext cx="16374136" cy="100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What is the average price of pizzas ordered?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321766"/>
            <a:ext cx="9813076" cy="3643469"/>
          </a:xfrm>
          <a:custGeom>
            <a:avLst/>
            <a:gdLst/>
            <a:ahLst/>
            <a:cxnLst/>
            <a:rect l="l" t="t" r="r" b="b"/>
            <a:pathLst>
              <a:path w="9813076" h="3643469">
                <a:moveTo>
                  <a:pt x="0" y="0"/>
                </a:moveTo>
                <a:lnTo>
                  <a:pt x="9813076" y="0"/>
                </a:lnTo>
                <a:lnTo>
                  <a:pt x="9813076" y="3643468"/>
                </a:lnTo>
                <a:lnTo>
                  <a:pt x="0" y="3643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20641" y="3717277"/>
            <a:ext cx="6751960" cy="2852445"/>
          </a:xfrm>
          <a:custGeom>
            <a:avLst/>
            <a:gdLst/>
            <a:ahLst/>
            <a:cxnLst/>
            <a:rect l="l" t="t" r="r" b="b"/>
            <a:pathLst>
              <a:path w="6751960" h="2852445">
                <a:moveTo>
                  <a:pt x="0" y="0"/>
                </a:moveTo>
                <a:lnTo>
                  <a:pt x="6751960" y="0"/>
                </a:lnTo>
                <a:lnTo>
                  <a:pt x="6751960" y="2852446"/>
                </a:lnTo>
                <a:lnTo>
                  <a:pt x="0" y="2852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63" r="-20191" b="-17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63677" y="6965234"/>
            <a:ext cx="8913927" cy="8792788"/>
          </a:xfrm>
          <a:custGeom>
            <a:avLst/>
            <a:gdLst/>
            <a:ahLst/>
            <a:cxnLst/>
            <a:rect l="l" t="t" r="r" b="b"/>
            <a:pathLst>
              <a:path w="8913927" h="8792788">
                <a:moveTo>
                  <a:pt x="0" y="0"/>
                </a:moveTo>
                <a:lnTo>
                  <a:pt x="8913927" y="0"/>
                </a:lnTo>
                <a:lnTo>
                  <a:pt x="8913927" y="8792788"/>
                </a:lnTo>
                <a:lnTo>
                  <a:pt x="0" y="8792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25" r="-5025" b="-7383"/>
            </a:stretch>
          </a:blipFill>
        </p:spPr>
      </p:sp>
      <p:sp>
        <p:nvSpPr>
          <p:cNvPr id="5" name="Freeform 5"/>
          <p:cNvSpPr/>
          <p:nvPr/>
        </p:nvSpPr>
        <p:spPr>
          <a:xfrm rot="-1785288">
            <a:off x="2718109" y="6408341"/>
            <a:ext cx="5150455" cy="4706229"/>
          </a:xfrm>
          <a:custGeom>
            <a:avLst/>
            <a:gdLst/>
            <a:ahLst/>
            <a:cxnLst/>
            <a:rect l="l" t="t" r="r" b="b"/>
            <a:pathLst>
              <a:path w="5150455" h="4706229">
                <a:moveTo>
                  <a:pt x="0" y="0"/>
                </a:moveTo>
                <a:lnTo>
                  <a:pt x="5150456" y="0"/>
                </a:lnTo>
                <a:lnTo>
                  <a:pt x="5150456" y="4706228"/>
                </a:lnTo>
                <a:lnTo>
                  <a:pt x="0" y="4706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71575"/>
            <a:ext cx="16230600" cy="1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List the dates with the highest number of orders.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11562"/>
            <a:ext cx="9795183" cy="3550754"/>
          </a:xfrm>
          <a:custGeom>
            <a:avLst/>
            <a:gdLst/>
            <a:ahLst/>
            <a:cxnLst/>
            <a:rect l="l" t="t" r="r" b="b"/>
            <a:pathLst>
              <a:path w="9795183" h="3550754">
                <a:moveTo>
                  <a:pt x="0" y="0"/>
                </a:moveTo>
                <a:lnTo>
                  <a:pt x="9795183" y="0"/>
                </a:lnTo>
                <a:lnTo>
                  <a:pt x="9795183" y="3550754"/>
                </a:lnTo>
                <a:lnTo>
                  <a:pt x="0" y="355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46499" y="3779199"/>
            <a:ext cx="6791869" cy="3415479"/>
          </a:xfrm>
          <a:custGeom>
            <a:avLst/>
            <a:gdLst/>
            <a:ahLst/>
            <a:cxnLst/>
            <a:rect l="l" t="t" r="r" b="b"/>
            <a:pathLst>
              <a:path w="6791869" h="3415479">
                <a:moveTo>
                  <a:pt x="0" y="0"/>
                </a:moveTo>
                <a:lnTo>
                  <a:pt x="6791869" y="0"/>
                </a:lnTo>
                <a:lnTo>
                  <a:pt x="6791869" y="3415479"/>
                </a:lnTo>
                <a:lnTo>
                  <a:pt x="0" y="3415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0146"/>
            </a:stretch>
          </a:blipFill>
        </p:spPr>
      </p:sp>
      <p:sp>
        <p:nvSpPr>
          <p:cNvPr id="4" name="Freeform 4"/>
          <p:cNvSpPr/>
          <p:nvPr/>
        </p:nvSpPr>
        <p:spPr>
          <a:xfrm rot="9134246">
            <a:off x="9943655" y="7933886"/>
            <a:ext cx="5150455" cy="4706229"/>
          </a:xfrm>
          <a:custGeom>
            <a:avLst/>
            <a:gdLst/>
            <a:ahLst/>
            <a:cxnLst/>
            <a:rect l="l" t="t" r="r" b="b"/>
            <a:pathLst>
              <a:path w="5150455" h="4706229">
                <a:moveTo>
                  <a:pt x="0" y="0"/>
                </a:moveTo>
                <a:lnTo>
                  <a:pt x="5150455" y="0"/>
                </a:lnTo>
                <a:lnTo>
                  <a:pt x="5150455" y="4706228"/>
                </a:lnTo>
                <a:lnTo>
                  <a:pt x="0" y="4706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57106" y="7194678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71575"/>
            <a:ext cx="16230600" cy="1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List the dates with the lowest number of orders.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661620"/>
            <a:ext cx="7198416" cy="10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7199">
                <a:solidFill>
                  <a:srgbClr val="F2EAE7"/>
                </a:solidFill>
                <a:latin typeface="Cormorant Garamond Light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65835" y="1615368"/>
            <a:ext cx="8593465" cy="278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98"/>
              </a:lnSpc>
            </a:pPr>
            <a:r>
              <a:rPr lang="en-US" sz="5356">
                <a:solidFill>
                  <a:srgbClr val="F2EAE7"/>
                </a:solidFill>
                <a:latin typeface="Cormorant Garamond Light"/>
              </a:rPr>
              <a:t>In conclusion, our analysis reveals valuable insights into our pizza sales performance.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665835" y="5274817"/>
            <a:ext cx="8593465" cy="377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03"/>
              </a:lnSpc>
            </a:pPr>
            <a:r>
              <a:rPr lang="en-US" sz="5359">
                <a:solidFill>
                  <a:srgbClr val="F2EAE7"/>
                </a:solidFill>
                <a:latin typeface="Cormorant Garamond Light"/>
              </a:rPr>
              <a:t>By leveraging these insights, we can refine our strategies to enhance customer satisfaction and drive revenue growth.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95710" y="7546174"/>
            <a:ext cx="585347" cy="594694"/>
          </a:xfrm>
          <a:custGeom>
            <a:avLst/>
            <a:gdLst/>
            <a:ahLst/>
            <a:cxnLst/>
            <a:rect l="l" t="t" r="r" b="b"/>
            <a:pathLst>
              <a:path w="585347" h="594694">
                <a:moveTo>
                  <a:pt x="0" y="0"/>
                </a:moveTo>
                <a:lnTo>
                  <a:pt x="585347" y="0"/>
                </a:lnTo>
                <a:lnTo>
                  <a:pt x="585347" y="594694"/>
                </a:lnTo>
                <a:lnTo>
                  <a:pt x="0" y="594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31085" y="7384507"/>
            <a:ext cx="918029" cy="918029"/>
          </a:xfrm>
          <a:custGeom>
            <a:avLst/>
            <a:gdLst/>
            <a:ahLst/>
            <a:cxnLst/>
            <a:rect l="l" t="t" r="r" b="b"/>
            <a:pathLst>
              <a:path w="918029" h="918029">
                <a:moveTo>
                  <a:pt x="0" y="0"/>
                </a:moveTo>
                <a:lnTo>
                  <a:pt x="918029" y="0"/>
                </a:lnTo>
                <a:lnTo>
                  <a:pt x="918029" y="918028"/>
                </a:lnTo>
                <a:lnTo>
                  <a:pt x="0" y="918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97330" y="2206065"/>
            <a:ext cx="14493341" cy="10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9"/>
              </a:lnSpc>
            </a:pPr>
            <a:r>
              <a:rPr lang="en-US" sz="7199">
                <a:solidFill>
                  <a:srgbClr val="975030"/>
                </a:solidFill>
                <a:latin typeface="Cormorant Garamond Light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897330" y="7468433"/>
            <a:ext cx="513440" cy="750176"/>
          </a:xfrm>
          <a:custGeom>
            <a:avLst/>
            <a:gdLst/>
            <a:ahLst/>
            <a:cxnLst/>
            <a:rect l="l" t="t" r="r" b="b"/>
            <a:pathLst>
              <a:path w="513440" h="750176">
                <a:moveTo>
                  <a:pt x="0" y="0"/>
                </a:moveTo>
                <a:lnTo>
                  <a:pt x="513439" y="0"/>
                </a:lnTo>
                <a:lnTo>
                  <a:pt x="513439" y="750176"/>
                </a:lnTo>
                <a:lnTo>
                  <a:pt x="0" y="7501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54222" y="7598329"/>
            <a:ext cx="3860041" cy="4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856" u="sng">
                <a:solidFill>
                  <a:srgbClr val="141414"/>
                </a:solidFill>
                <a:latin typeface="Cormorant Garamond Light"/>
                <a:hlinkClick r:id="rId8" tooltip="https://www.linkedin.com/in/amildevs/"/>
              </a:rPr>
              <a:t>linkedin.com/in/amildevs/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71864" y="7598329"/>
            <a:ext cx="3860041" cy="4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856">
                <a:solidFill>
                  <a:srgbClr val="141414"/>
                </a:solidFill>
                <a:latin typeface="Cormorant Garamond"/>
              </a:rPr>
              <a:t>amildev8547@gmail.com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14048" y="7598329"/>
            <a:ext cx="3211137" cy="47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sz="2856">
                <a:solidFill>
                  <a:srgbClr val="141414"/>
                </a:solidFill>
                <a:latin typeface="Cormorant Garamond Light"/>
              </a:rPr>
              <a:t>+91-7306825950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7330" y="4418879"/>
            <a:ext cx="14493341" cy="15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6"/>
              </a:lnSpc>
              <a:spcBef>
                <a:spcPct val="0"/>
              </a:spcBef>
            </a:pPr>
            <a:r>
              <a:rPr lang="en-US" sz="6056">
                <a:solidFill>
                  <a:srgbClr val="000000"/>
                </a:solidFill>
                <a:latin typeface="Cormorant Garamond Light"/>
              </a:rPr>
              <a:t>Thank you for your attention and engagement during this presentation.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1350" y="5045075"/>
            <a:ext cx="7340600" cy="3816350"/>
          </a:xfrm>
          <a:prstGeom prst="rect">
            <a:avLst/>
          </a:prstGeom>
          <a:solidFill>
            <a:srgbClr val="F2EAE7"/>
          </a:solidFill>
        </p:spPr>
      </p:sp>
      <p:sp>
        <p:nvSpPr>
          <p:cNvPr id="3" name="Freeform 3"/>
          <p:cNvSpPr/>
          <p:nvPr/>
        </p:nvSpPr>
        <p:spPr>
          <a:xfrm>
            <a:off x="6721650" y="3375513"/>
            <a:ext cx="12960000" cy="8229600"/>
          </a:xfrm>
          <a:custGeom>
            <a:avLst/>
            <a:gdLst/>
            <a:ahLst/>
            <a:cxnLst/>
            <a:rect l="l" t="t" r="r" b="b"/>
            <a:pathLst>
              <a:path w="12960000" h="8229600">
                <a:moveTo>
                  <a:pt x="0" y="0"/>
                </a:moveTo>
                <a:lnTo>
                  <a:pt x="12960000" y="0"/>
                </a:lnTo>
                <a:lnTo>
                  <a:pt x="129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46639">
            <a:off x="961148" y="3882722"/>
            <a:ext cx="6720719" cy="6141057"/>
          </a:xfrm>
          <a:custGeom>
            <a:avLst/>
            <a:gdLst/>
            <a:ahLst/>
            <a:cxnLst/>
            <a:rect l="l" t="t" r="r" b="b"/>
            <a:pathLst>
              <a:path w="6720719" h="6141057">
                <a:moveTo>
                  <a:pt x="0" y="0"/>
                </a:moveTo>
                <a:lnTo>
                  <a:pt x="6720719" y="0"/>
                </a:lnTo>
                <a:lnTo>
                  <a:pt x="6720719" y="6141056"/>
                </a:lnTo>
                <a:lnTo>
                  <a:pt x="0" y="6141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9408" y="1081967"/>
            <a:ext cx="16639892" cy="2915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3"/>
              </a:lnSpc>
            </a:pPr>
            <a:r>
              <a:rPr lang="en-US" sz="5956">
                <a:solidFill>
                  <a:srgbClr val="F2EAE7"/>
                </a:solidFill>
                <a:latin typeface="Cormorant Garamond Light"/>
              </a:rPr>
              <a:t>Welcome to the Pizza Sales Analysis presentation, where we delve into valuable insights derived from our order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3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752988" y="0"/>
            <a:ext cx="5535012" cy="10287000"/>
          </a:xfrm>
          <a:prstGeom prst="rect">
            <a:avLst/>
          </a:prstGeom>
          <a:solidFill>
            <a:srgbClr val="975030"/>
          </a:solidFill>
        </p:spPr>
      </p:sp>
      <p:sp>
        <p:nvSpPr>
          <p:cNvPr id="3" name="Freeform 3"/>
          <p:cNvSpPr/>
          <p:nvPr/>
        </p:nvSpPr>
        <p:spPr>
          <a:xfrm>
            <a:off x="1028700" y="2675854"/>
            <a:ext cx="6940254" cy="2467646"/>
          </a:xfrm>
          <a:custGeom>
            <a:avLst/>
            <a:gdLst/>
            <a:ahLst/>
            <a:cxnLst/>
            <a:rect l="l" t="t" r="r" b="b"/>
            <a:pathLst>
              <a:path w="6940254" h="2467646">
                <a:moveTo>
                  <a:pt x="0" y="0"/>
                </a:moveTo>
                <a:lnTo>
                  <a:pt x="6940254" y="0"/>
                </a:lnTo>
                <a:lnTo>
                  <a:pt x="6940254" y="2467646"/>
                </a:lnTo>
                <a:lnTo>
                  <a:pt x="0" y="2467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703386"/>
            <a:ext cx="8936307" cy="2440114"/>
          </a:xfrm>
          <a:custGeom>
            <a:avLst/>
            <a:gdLst/>
            <a:ahLst/>
            <a:cxnLst/>
            <a:rect l="l" t="t" r="r" b="b"/>
            <a:pathLst>
              <a:path w="8936307" h="2440114">
                <a:moveTo>
                  <a:pt x="0" y="0"/>
                </a:moveTo>
                <a:lnTo>
                  <a:pt x="8936307" y="0"/>
                </a:lnTo>
                <a:lnTo>
                  <a:pt x="8936307" y="2440114"/>
                </a:lnTo>
                <a:lnTo>
                  <a:pt x="0" y="244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94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63504" y="6409244"/>
            <a:ext cx="4592292" cy="2445895"/>
          </a:xfrm>
          <a:custGeom>
            <a:avLst/>
            <a:gdLst/>
            <a:ahLst/>
            <a:cxnLst/>
            <a:rect l="l" t="t" r="r" b="b"/>
            <a:pathLst>
              <a:path w="4592292" h="2445895">
                <a:moveTo>
                  <a:pt x="0" y="0"/>
                </a:moveTo>
                <a:lnTo>
                  <a:pt x="4592292" y="0"/>
                </a:lnTo>
                <a:lnTo>
                  <a:pt x="4592292" y="2445895"/>
                </a:lnTo>
                <a:lnTo>
                  <a:pt x="0" y="2445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30488" y="6409244"/>
            <a:ext cx="7325951" cy="2520396"/>
          </a:xfrm>
          <a:custGeom>
            <a:avLst/>
            <a:gdLst/>
            <a:ahLst/>
            <a:cxnLst/>
            <a:rect l="l" t="t" r="r" b="b"/>
            <a:pathLst>
              <a:path w="7325951" h="2520396">
                <a:moveTo>
                  <a:pt x="0" y="0"/>
                </a:moveTo>
                <a:lnTo>
                  <a:pt x="7325951" y="0"/>
                </a:lnTo>
                <a:lnTo>
                  <a:pt x="7325951" y="2520396"/>
                </a:lnTo>
                <a:lnTo>
                  <a:pt x="0" y="2520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139252" y="794946"/>
            <a:ext cx="4009496" cy="103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7199">
                <a:solidFill>
                  <a:srgbClr val="F2EAE7"/>
                </a:solidFill>
                <a:latin typeface="Cormorant Garamond Light"/>
              </a:rPr>
              <a:t>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56044" y="2077906"/>
            <a:ext cx="2122684" cy="59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>
                <a:solidFill>
                  <a:srgbClr val="F2EAE7"/>
                </a:solidFill>
                <a:latin typeface="Cormorant Garamond Light"/>
              </a:rPr>
              <a:t>Pizzas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9512" y="2105437"/>
            <a:ext cx="3312444" cy="59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dirty="0">
                <a:solidFill>
                  <a:srgbClr val="F2EAE7"/>
                </a:solidFill>
                <a:latin typeface="Cormorant Garamond Light"/>
              </a:rPr>
              <a:t>Pizza Type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19284" y="5811296"/>
            <a:ext cx="2752916" cy="58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dirty="0">
                <a:solidFill>
                  <a:srgbClr val="F2EAE7"/>
                </a:solidFill>
                <a:latin typeface="Cormorant Garamond Light"/>
              </a:rPr>
              <a:t>Orders Table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79016" y="5811296"/>
            <a:ext cx="3934965" cy="59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 dirty="0">
                <a:solidFill>
                  <a:srgbClr val="F2EAE7"/>
                </a:solidFill>
                <a:latin typeface="Cormorant Garamond Light"/>
              </a:rPr>
              <a:t>Order Details Table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4802" y="9391775"/>
            <a:ext cx="10098396" cy="59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8"/>
              </a:lnSpc>
              <a:spcBef>
                <a:spcPct val="0"/>
              </a:spcBef>
            </a:pPr>
            <a:r>
              <a:rPr lang="en-US" sz="3456">
                <a:solidFill>
                  <a:srgbClr val="F2EAE7"/>
                </a:solidFill>
                <a:latin typeface="Cormorant Garamond Light"/>
              </a:rPr>
              <a:t>Dataset: : https://github.com/Ayushi0214/pizza-sales---SQL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5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28829" y="2057400"/>
            <a:ext cx="8860942" cy="8229600"/>
          </a:xfrm>
          <a:custGeom>
            <a:avLst/>
            <a:gdLst/>
            <a:ahLst/>
            <a:cxnLst/>
            <a:rect l="l" t="t" r="r" b="b"/>
            <a:pathLst>
              <a:path w="8860942" h="8229600">
                <a:moveTo>
                  <a:pt x="0" y="0"/>
                </a:moveTo>
                <a:lnTo>
                  <a:pt x="8860942" y="0"/>
                </a:lnTo>
                <a:lnTo>
                  <a:pt x="88609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6" b="-18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81075"/>
            <a:ext cx="16230600" cy="171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3"/>
              </a:lnSpc>
            </a:pPr>
            <a:r>
              <a:rPr lang="en-US" sz="5256">
                <a:solidFill>
                  <a:srgbClr val="F2EAE7"/>
                </a:solidFill>
                <a:latin typeface="Cormorant Garamond Light"/>
              </a:rPr>
              <a:t>In this analysis, we aim to uncover trends, patterns, and key metrics to optimize our pizza sales strategy.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3443622"/>
            <a:ext cx="15163308" cy="1576327"/>
            <a:chOff x="0" y="0"/>
            <a:chExt cx="20217744" cy="2101770"/>
          </a:xfrm>
        </p:grpSpPr>
        <p:sp>
          <p:nvSpPr>
            <p:cNvPr id="5" name="TextBox 5"/>
            <p:cNvSpPr txBox="1"/>
            <p:nvPr/>
          </p:nvSpPr>
          <p:spPr>
            <a:xfrm>
              <a:off x="0" y="1453247"/>
              <a:ext cx="20217744" cy="561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7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0217744" cy="10629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799" spc="95">
                  <a:solidFill>
                    <a:srgbClr val="F2EAE7"/>
                  </a:solidFill>
                  <a:latin typeface="Cormorant Garamond Bold Italics"/>
                </a:rPr>
                <a:t>Questions: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4165111"/>
            <a:ext cx="15833201" cy="563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Retrieve the total number of orders placed: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Calculate the total revenue generated from pizza sales: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Identify the highest-priced pizza: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Identify the most common pizza size ordered: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What is the total revenue generated from each pizza category?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What is the average price of pizzas ordered?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List the dates with the highest number of orders.</a:t>
            </a:r>
          </a:p>
          <a:p>
            <a:pPr marL="774520" lvl="1" indent="-387260" algn="l">
              <a:lnSpc>
                <a:spcPts val="5022"/>
              </a:lnSpc>
              <a:spcBef>
                <a:spcPct val="0"/>
              </a:spcBef>
              <a:buAutoNum type="arabicPeriod"/>
            </a:pPr>
            <a:r>
              <a:rPr lang="en-US" sz="3587">
                <a:solidFill>
                  <a:srgbClr val="F2EAE7"/>
                </a:solidFill>
                <a:latin typeface="Cormorant Garamond Light"/>
              </a:rPr>
              <a:t>List the dates with the lowest number of orders.</a:t>
            </a:r>
          </a:p>
          <a:p>
            <a:pPr algn="l">
              <a:lnSpc>
                <a:spcPts val="5022"/>
              </a:lnSpc>
              <a:spcBef>
                <a:spcPct val="0"/>
              </a:spcBef>
            </a:pPr>
            <a:endParaRPr lang="en-US" sz="3587">
              <a:solidFill>
                <a:srgbClr val="F2EAE7"/>
              </a:solidFill>
              <a:latin typeface="Cormorant Garamo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5975" y="4100731"/>
            <a:ext cx="9579830" cy="3338015"/>
          </a:xfrm>
          <a:custGeom>
            <a:avLst/>
            <a:gdLst/>
            <a:ahLst/>
            <a:cxnLst/>
            <a:rect l="l" t="t" r="r" b="b"/>
            <a:pathLst>
              <a:path w="9579830" h="3338015">
                <a:moveTo>
                  <a:pt x="0" y="0"/>
                </a:moveTo>
                <a:lnTo>
                  <a:pt x="9579831" y="0"/>
                </a:lnTo>
                <a:lnTo>
                  <a:pt x="9579831" y="3338014"/>
                </a:lnTo>
                <a:lnTo>
                  <a:pt x="0" y="3338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5975" y="8014637"/>
            <a:ext cx="9579830" cy="1610064"/>
          </a:xfrm>
          <a:custGeom>
            <a:avLst/>
            <a:gdLst/>
            <a:ahLst/>
            <a:cxnLst/>
            <a:rect l="l" t="t" r="r" b="b"/>
            <a:pathLst>
              <a:path w="9579830" h="1610064">
                <a:moveTo>
                  <a:pt x="0" y="0"/>
                </a:moveTo>
                <a:lnTo>
                  <a:pt x="9579831" y="0"/>
                </a:lnTo>
                <a:lnTo>
                  <a:pt x="9579831" y="1610064"/>
                </a:lnTo>
                <a:lnTo>
                  <a:pt x="0" y="1610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2232" r="-2466" b="-277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2921" y="2046185"/>
            <a:ext cx="12960000" cy="8229600"/>
          </a:xfrm>
          <a:custGeom>
            <a:avLst/>
            <a:gdLst/>
            <a:ahLst/>
            <a:cxnLst/>
            <a:rect l="l" t="t" r="r" b="b"/>
            <a:pathLst>
              <a:path w="12960000" h="8229600">
                <a:moveTo>
                  <a:pt x="0" y="0"/>
                </a:moveTo>
                <a:lnTo>
                  <a:pt x="12960000" y="0"/>
                </a:lnTo>
                <a:lnTo>
                  <a:pt x="129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2236" y="1616840"/>
            <a:ext cx="16230600" cy="100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Retrieve the total number of orders placed: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5891" y="3450226"/>
            <a:ext cx="9870768" cy="4071954"/>
          </a:xfrm>
          <a:custGeom>
            <a:avLst/>
            <a:gdLst/>
            <a:ahLst/>
            <a:cxnLst/>
            <a:rect l="l" t="t" r="r" b="b"/>
            <a:pathLst>
              <a:path w="9870768" h="4071954">
                <a:moveTo>
                  <a:pt x="0" y="0"/>
                </a:moveTo>
                <a:lnTo>
                  <a:pt x="9870768" y="0"/>
                </a:lnTo>
                <a:lnTo>
                  <a:pt x="9870768" y="4071954"/>
                </a:lnTo>
                <a:lnTo>
                  <a:pt x="0" y="4071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3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5891" y="7846766"/>
            <a:ext cx="9870768" cy="1254558"/>
          </a:xfrm>
          <a:custGeom>
            <a:avLst/>
            <a:gdLst/>
            <a:ahLst/>
            <a:cxnLst/>
            <a:rect l="l" t="t" r="r" b="b"/>
            <a:pathLst>
              <a:path w="9870768" h="1254558">
                <a:moveTo>
                  <a:pt x="0" y="0"/>
                </a:moveTo>
                <a:lnTo>
                  <a:pt x="9870768" y="0"/>
                </a:lnTo>
                <a:lnTo>
                  <a:pt x="9870768" y="1254558"/>
                </a:lnTo>
                <a:lnTo>
                  <a:pt x="0" y="125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1558">
            <a:off x="-1861431" y="4770719"/>
            <a:ext cx="8550234" cy="8229600"/>
          </a:xfrm>
          <a:custGeom>
            <a:avLst/>
            <a:gdLst/>
            <a:ahLst/>
            <a:cxnLst/>
            <a:rect l="l" t="t" r="r" b="b"/>
            <a:pathLst>
              <a:path w="8550234" h="8229600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71575"/>
            <a:ext cx="16230600" cy="1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Calculate the total revenue generated from pizza sales: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8550" y="3451989"/>
            <a:ext cx="10489239" cy="4069899"/>
          </a:xfrm>
          <a:custGeom>
            <a:avLst/>
            <a:gdLst/>
            <a:ahLst/>
            <a:cxnLst/>
            <a:rect l="l" t="t" r="r" b="b"/>
            <a:pathLst>
              <a:path w="10489239" h="4069899">
                <a:moveTo>
                  <a:pt x="0" y="0"/>
                </a:moveTo>
                <a:lnTo>
                  <a:pt x="10489239" y="0"/>
                </a:lnTo>
                <a:lnTo>
                  <a:pt x="10489239" y="4069899"/>
                </a:lnTo>
                <a:lnTo>
                  <a:pt x="0" y="406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74348" y="4190479"/>
            <a:ext cx="5549727" cy="2592920"/>
          </a:xfrm>
          <a:custGeom>
            <a:avLst/>
            <a:gdLst/>
            <a:ahLst/>
            <a:cxnLst/>
            <a:rect l="l" t="t" r="r" b="b"/>
            <a:pathLst>
              <a:path w="5549727" h="2592920">
                <a:moveTo>
                  <a:pt x="0" y="0"/>
                </a:moveTo>
                <a:lnTo>
                  <a:pt x="5549727" y="0"/>
                </a:lnTo>
                <a:lnTo>
                  <a:pt x="5549727" y="2592920"/>
                </a:lnTo>
                <a:lnTo>
                  <a:pt x="0" y="2592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8484"/>
            </a:stretch>
          </a:blipFill>
        </p:spPr>
      </p:sp>
      <p:sp>
        <p:nvSpPr>
          <p:cNvPr id="4" name="Freeform 4"/>
          <p:cNvSpPr/>
          <p:nvPr/>
        </p:nvSpPr>
        <p:spPr>
          <a:xfrm rot="-983925">
            <a:off x="-101138" y="6569994"/>
            <a:ext cx="5210908" cy="4706229"/>
          </a:xfrm>
          <a:custGeom>
            <a:avLst/>
            <a:gdLst/>
            <a:ahLst/>
            <a:cxnLst/>
            <a:rect l="l" t="t" r="r" b="b"/>
            <a:pathLst>
              <a:path w="5210908" h="4706229">
                <a:moveTo>
                  <a:pt x="0" y="0"/>
                </a:moveTo>
                <a:lnTo>
                  <a:pt x="5210908" y="0"/>
                </a:lnTo>
                <a:lnTo>
                  <a:pt x="5210908" y="4706228"/>
                </a:lnTo>
                <a:lnTo>
                  <a:pt x="0" y="4706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2" t="-6602" r="-268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647825"/>
            <a:ext cx="16230600" cy="1001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Identify the highest-priced pizza.    </a:t>
            </a:r>
          </a:p>
        </p:txBody>
      </p:sp>
      <p:sp>
        <p:nvSpPr>
          <p:cNvPr id="6" name="Freeform 6"/>
          <p:cNvSpPr/>
          <p:nvPr/>
        </p:nvSpPr>
        <p:spPr>
          <a:xfrm rot="8809249">
            <a:off x="13250868" y="7528003"/>
            <a:ext cx="5210908" cy="4706229"/>
          </a:xfrm>
          <a:custGeom>
            <a:avLst/>
            <a:gdLst/>
            <a:ahLst/>
            <a:cxnLst/>
            <a:rect l="l" t="t" r="r" b="b"/>
            <a:pathLst>
              <a:path w="5210908" h="4706229">
                <a:moveTo>
                  <a:pt x="0" y="0"/>
                </a:moveTo>
                <a:lnTo>
                  <a:pt x="5210908" y="0"/>
                </a:lnTo>
                <a:lnTo>
                  <a:pt x="5210908" y="4706229"/>
                </a:lnTo>
                <a:lnTo>
                  <a:pt x="0" y="4706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2" t="-6602" r="-268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776325"/>
            <a:ext cx="10438872" cy="4484570"/>
          </a:xfrm>
          <a:custGeom>
            <a:avLst/>
            <a:gdLst/>
            <a:ahLst/>
            <a:cxnLst/>
            <a:rect l="l" t="t" r="r" b="b"/>
            <a:pathLst>
              <a:path w="10438872" h="4484570">
                <a:moveTo>
                  <a:pt x="0" y="0"/>
                </a:moveTo>
                <a:lnTo>
                  <a:pt x="10438872" y="0"/>
                </a:lnTo>
                <a:lnTo>
                  <a:pt x="10438872" y="4484570"/>
                </a:lnTo>
                <a:lnTo>
                  <a:pt x="0" y="4484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60488" y="3776325"/>
            <a:ext cx="4876584" cy="2744358"/>
          </a:xfrm>
          <a:custGeom>
            <a:avLst/>
            <a:gdLst/>
            <a:ahLst/>
            <a:cxnLst/>
            <a:rect l="l" t="t" r="r" b="b"/>
            <a:pathLst>
              <a:path w="4876584" h="2744358">
                <a:moveTo>
                  <a:pt x="0" y="0"/>
                </a:moveTo>
                <a:lnTo>
                  <a:pt x="4876585" y="0"/>
                </a:lnTo>
                <a:lnTo>
                  <a:pt x="4876585" y="2744358"/>
                </a:lnTo>
                <a:lnTo>
                  <a:pt x="0" y="2744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7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50807" y="6839864"/>
            <a:ext cx="10808947" cy="8237350"/>
          </a:xfrm>
          <a:custGeom>
            <a:avLst/>
            <a:gdLst/>
            <a:ahLst/>
            <a:cxnLst/>
            <a:rect l="l" t="t" r="r" b="b"/>
            <a:pathLst>
              <a:path w="10808947" h="8237350">
                <a:moveTo>
                  <a:pt x="0" y="0"/>
                </a:moveTo>
                <a:lnTo>
                  <a:pt x="10808947" y="0"/>
                </a:lnTo>
                <a:lnTo>
                  <a:pt x="10808947" y="8237350"/>
                </a:lnTo>
                <a:lnTo>
                  <a:pt x="0" y="8237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" b="-2624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71575"/>
            <a:ext cx="16230600" cy="1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77101"/>
            <a:ext cx="10364206" cy="5501747"/>
          </a:xfrm>
          <a:custGeom>
            <a:avLst/>
            <a:gdLst/>
            <a:ahLst/>
            <a:cxnLst/>
            <a:rect l="l" t="t" r="r" b="b"/>
            <a:pathLst>
              <a:path w="10364206" h="5501747">
                <a:moveTo>
                  <a:pt x="0" y="0"/>
                </a:moveTo>
                <a:lnTo>
                  <a:pt x="10364206" y="0"/>
                </a:lnTo>
                <a:lnTo>
                  <a:pt x="10364206" y="5501747"/>
                </a:lnTo>
                <a:lnTo>
                  <a:pt x="0" y="550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13061" y="3477101"/>
            <a:ext cx="6170645" cy="3048150"/>
          </a:xfrm>
          <a:custGeom>
            <a:avLst/>
            <a:gdLst/>
            <a:ahLst/>
            <a:cxnLst/>
            <a:rect l="l" t="t" r="r" b="b"/>
            <a:pathLst>
              <a:path w="6170645" h="3048150">
                <a:moveTo>
                  <a:pt x="0" y="0"/>
                </a:moveTo>
                <a:lnTo>
                  <a:pt x="6170645" y="0"/>
                </a:lnTo>
                <a:lnTo>
                  <a:pt x="6170645" y="3048150"/>
                </a:lnTo>
                <a:lnTo>
                  <a:pt x="0" y="304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319521">
            <a:off x="11985408" y="5578836"/>
            <a:ext cx="6656636" cy="5811511"/>
          </a:xfrm>
          <a:custGeom>
            <a:avLst/>
            <a:gdLst/>
            <a:ahLst/>
            <a:cxnLst/>
            <a:rect l="l" t="t" r="r" b="b"/>
            <a:pathLst>
              <a:path w="6656636" h="5811511">
                <a:moveTo>
                  <a:pt x="0" y="0"/>
                </a:moveTo>
                <a:lnTo>
                  <a:pt x="6656636" y="0"/>
                </a:lnTo>
                <a:lnTo>
                  <a:pt x="6656636" y="5811511"/>
                </a:lnTo>
                <a:lnTo>
                  <a:pt x="0" y="5811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66" t="-12756" r="-386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171575"/>
            <a:ext cx="16230600" cy="195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6"/>
              </a:lnSpc>
            </a:pPr>
            <a:r>
              <a:rPr lang="en-US" sz="7556">
                <a:solidFill>
                  <a:srgbClr val="975030"/>
                </a:solidFill>
                <a:latin typeface="Cormorant Garamond Light"/>
              </a:rPr>
              <a:t>What is the total revenue generated from each pizza category?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286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Cormorant Garamond Light Italics</vt:lpstr>
      <vt:lpstr>Cormorant Garamond Bold Italics</vt:lpstr>
      <vt:lpstr>Cormorant Garamond</vt:lpstr>
      <vt:lpstr>Cormorant Garamond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Marketing Presentation in Cream and Brown Simple Style</dc:title>
  <cp:lastModifiedBy>Amil Dev</cp:lastModifiedBy>
  <cp:revision>2</cp:revision>
  <dcterms:created xsi:type="dcterms:W3CDTF">2006-08-16T00:00:00Z</dcterms:created>
  <dcterms:modified xsi:type="dcterms:W3CDTF">2024-05-03T11:42:39Z</dcterms:modified>
  <dc:identifier>DAGEKqqdN2s</dc:identifier>
</cp:coreProperties>
</file>